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8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2" r:id="rId20"/>
    <p:sldId id="275" r:id="rId21"/>
    <p:sldId id="276" r:id="rId22"/>
    <p:sldId id="277" r:id="rId23"/>
    <p:sldId id="278" r:id="rId24"/>
    <p:sldId id="281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" panose="020B0604020202020204" charset="0"/>
      <p:regular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Open Sans Bold" panose="020B0604020202020204" charset="0"/>
      <p:regular r:id="rId35"/>
      <p:bold r:id="rId36"/>
    </p:embeddedFont>
    <p:embeddedFont>
      <p:font typeface="Poppins Bold" panose="020B0604020202020204" charset="0"/>
      <p:regular r:id="rId37"/>
      <p:bold r:id="rId38"/>
    </p:embeddedFont>
    <p:embeddedFont>
      <p:font typeface="Poppins Medium Bold" panose="020B0604020202020204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 autoAdjust="0"/>
    <p:restoredTop sz="94612" autoAdjust="0"/>
  </p:normalViewPr>
  <p:slideViewPr>
    <p:cSldViewPr>
      <p:cViewPr varScale="1">
        <p:scale>
          <a:sx n="52" d="100"/>
          <a:sy n="52" d="100"/>
        </p:scale>
        <p:origin x="84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60178"/>
            <a:ext cx="13449935" cy="31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41"/>
              </a:lnSpc>
            </a:pPr>
            <a:r>
              <a:rPr lang="en-US" sz="14001" b="1">
                <a:solidFill>
                  <a:srgbClr val="292929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Powertrain Seminar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824704" y="6587112"/>
            <a:ext cx="4302195" cy="3699888"/>
            <a:chOff x="0" y="0"/>
            <a:chExt cx="6350000" cy="5461000"/>
          </a:xfrm>
        </p:grpSpPr>
        <p:sp>
          <p:nvSpPr>
            <p:cNvPr id="4" name="Freeform 4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r="-1561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2177919" y="2232299"/>
            <a:ext cx="4302195" cy="3699888"/>
            <a:chOff x="0" y="0"/>
            <a:chExt cx="6350000" cy="5461000"/>
          </a:xfrm>
        </p:grpSpPr>
        <p:sp>
          <p:nvSpPr>
            <p:cNvPr id="6" name="Freeform 6"/>
            <p:cNvSpPr/>
            <p:nvPr/>
          </p:nvSpPr>
          <p:spPr>
            <a:xfrm rot="107999">
              <a:off x="145850" y="33716"/>
              <a:ext cx="6227799" cy="5491426"/>
            </a:xfrm>
            <a:custGeom>
              <a:avLst/>
              <a:gdLst/>
              <a:ahLst/>
              <a:cxnLst/>
              <a:rect l="l" t="t" r="r" b="b"/>
              <a:pathLst>
                <a:path w="6227799" h="5491426">
                  <a:moveTo>
                    <a:pt x="2944400" y="0"/>
                  </a:moveTo>
                  <a:lnTo>
                    <a:pt x="0" y="5491426"/>
                  </a:lnTo>
                  <a:lnTo>
                    <a:pt x="6227800" y="5295710"/>
                  </a:lnTo>
                  <a:close/>
                </a:path>
              </a:pathLst>
            </a:custGeom>
            <a:blipFill>
              <a:blip r:embed="rId3"/>
              <a:stretch>
                <a:fillRect l="-41625" r="-3240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4827940" y="-1987481"/>
            <a:ext cx="4302195" cy="3699888"/>
            <a:chOff x="0" y="0"/>
            <a:chExt cx="6350000" cy="5461000"/>
          </a:xfrm>
        </p:grpSpPr>
        <p:sp>
          <p:nvSpPr>
            <p:cNvPr id="8" name="Freeform 8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4"/>
              <a:stretch>
                <a:fillRect l="-73076" t="-2619" r="-19800" b="-4585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2177919" y="6266409"/>
            <a:ext cx="4272388" cy="3699888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5"/>
              <a:stretch>
                <a:fillRect l="-133849" t="-6244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4591633" y="2012871"/>
            <a:ext cx="4272388" cy="3699888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6"/>
              <a:stretch>
                <a:fillRect l="-34574" t="-28727" r="-24762" b="-926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31461" y="6433890"/>
            <a:ext cx="10720144" cy="456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8"/>
              </a:lnSpc>
              <a:spcBef>
                <a:spcPct val="0"/>
              </a:spcBef>
            </a:pPr>
            <a:r>
              <a:rPr lang="en-US" sz="2648" b="1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1461" y="5977295"/>
            <a:ext cx="10720144" cy="456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8"/>
              </a:lnSpc>
              <a:spcBef>
                <a:spcPct val="0"/>
              </a:spcBef>
            </a:pPr>
            <a:r>
              <a:rPr lang="en-US" sz="2648" b="1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Operating Strategy for a P4 hybrid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723" y="1067386"/>
            <a:ext cx="14898554" cy="90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1"/>
              </a:lnSpc>
            </a:pPr>
            <a:r>
              <a:rPr lang="en-US" sz="6801" b="1" dirty="0">
                <a:solidFill>
                  <a:srgbClr val="292929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Concept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8691" y="5982694"/>
            <a:ext cx="15390618" cy="265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949" lvl="1" indent="-233974" algn="just">
              <a:lnSpc>
                <a:spcPts val="3034"/>
              </a:lnSpc>
              <a:buFont typeface="Arial"/>
              <a:buChar char="•"/>
            </a:pP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Develop specific 1D lookup tables for each case for each of the factors (3 </a:t>
            </a:r>
            <a:r>
              <a:rPr lang="en-US" sz="2167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facTqSoC</a:t>
            </a: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+ 3 </a:t>
            </a:r>
            <a:r>
              <a:rPr lang="en-US" sz="2167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tqDeltaSocCtrl</a:t>
            </a: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maps)</a:t>
            </a:r>
          </a:p>
          <a:p>
            <a:pPr algn="just">
              <a:lnSpc>
                <a:spcPts val="3034"/>
              </a:lnSpc>
            </a:pPr>
            <a:endParaRPr lang="en-US" sz="2167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949" lvl="1" indent="-233974" algn="just">
              <a:lnSpc>
                <a:spcPts val="3034"/>
              </a:lnSpc>
              <a:buFont typeface="Arial"/>
              <a:buChar char="•"/>
            </a:pPr>
            <a:r>
              <a:rPr lang="en-US" sz="2167" u="none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Function receives road gradient as input; gives factors as output</a:t>
            </a:r>
          </a:p>
          <a:p>
            <a:pPr algn="just">
              <a:lnSpc>
                <a:spcPts val="3034"/>
              </a:lnSpc>
            </a:pPr>
            <a:endParaRPr lang="en-US" sz="2167" u="none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949" lvl="1" indent="-233974" algn="just">
              <a:lnSpc>
                <a:spcPts val="3034"/>
              </a:lnSpc>
              <a:buFont typeface="Arial"/>
              <a:buChar char="•"/>
            </a:pPr>
            <a:r>
              <a:rPr lang="en-US" sz="2167" u="none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Switch to the corresponding table based on the region being driven</a:t>
            </a:r>
          </a:p>
          <a:p>
            <a:pPr algn="just">
              <a:lnSpc>
                <a:spcPts val="3034"/>
              </a:lnSpc>
            </a:pPr>
            <a:endParaRPr lang="en-US" sz="2167" u="none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949" lvl="1" indent="-233974" algn="just">
              <a:lnSpc>
                <a:spcPts val="3034"/>
              </a:lnSpc>
              <a:buFont typeface="Arial"/>
              <a:buChar char="•"/>
            </a:pPr>
            <a:r>
              <a:rPr lang="en-US" sz="2167" u="none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Goal: control SoC usage between 40% and 60%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74602" y="4020682"/>
            <a:ext cx="3130067" cy="112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</a:pPr>
            <a:endParaRPr/>
          </a:p>
          <a:p>
            <a:pPr algn="ctr">
              <a:lnSpc>
                <a:spcPts val="3034"/>
              </a:lnSpc>
            </a:pPr>
            <a:r>
              <a:rPr lang="en-US" sz="2167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Downhill region </a:t>
            </a:r>
          </a:p>
          <a:p>
            <a:pPr algn="ctr">
              <a:lnSpc>
                <a:spcPts val="3034"/>
              </a:lnSpc>
            </a:pPr>
            <a:r>
              <a:rPr lang="en-US" sz="2167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-2% &lt;= slope &lt;= -4%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11620" y="4020682"/>
            <a:ext cx="3580708" cy="112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</a:pPr>
            <a:endParaRPr dirty="0"/>
          </a:p>
          <a:p>
            <a:pPr algn="ctr">
              <a:lnSpc>
                <a:spcPts val="3034"/>
              </a:lnSpc>
            </a:pP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Mildly Downhill region </a:t>
            </a:r>
          </a:p>
          <a:p>
            <a:pPr algn="ctr">
              <a:lnSpc>
                <a:spcPts val="3034"/>
              </a:lnSpc>
            </a:pP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0% &lt;= slope &lt;= -2%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6460" y="4211182"/>
            <a:ext cx="4826181" cy="74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</a:pPr>
            <a:endParaRPr/>
          </a:p>
          <a:p>
            <a:pPr algn="ctr">
              <a:lnSpc>
                <a:spcPts val="3034"/>
              </a:lnSpc>
            </a:pPr>
            <a:r>
              <a:rPr lang="en-US" sz="2167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Positive Upward slope region &gt;= 0%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962400" y="2461245"/>
            <a:ext cx="10677235" cy="1788037"/>
            <a:chOff x="0" y="0"/>
            <a:chExt cx="14236314" cy="2384050"/>
          </a:xfrm>
        </p:grpSpPr>
        <p:sp>
          <p:nvSpPr>
            <p:cNvPr id="8" name="TextBox 8"/>
            <p:cNvSpPr txBox="1"/>
            <p:nvPr/>
          </p:nvSpPr>
          <p:spPr>
            <a:xfrm>
              <a:off x="1771795" y="-38100"/>
              <a:ext cx="10327007" cy="980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4"/>
                </a:lnSpc>
              </a:pPr>
              <a:r>
                <a:rPr lang="en-US" sz="2167" dirty="0">
                  <a:solidFill>
                    <a:srgbClr val="292929"/>
                  </a:solidFill>
                  <a:latin typeface="Open Sans"/>
                  <a:ea typeface="Open Sans"/>
                  <a:cs typeface="Open Sans"/>
                  <a:sym typeface="Open Sans"/>
                </a:rPr>
                <a:t>Split the drive cycle into 3 regions based on slope</a:t>
              </a:r>
            </a:p>
            <a:p>
              <a:pPr algn="ctr">
                <a:lnSpc>
                  <a:spcPts val="3034"/>
                </a:lnSpc>
              </a:pPr>
              <a:endPara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6935299" y="942596"/>
              <a:ext cx="0" cy="49885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25400" y="1441454"/>
              <a:ext cx="690989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6935299" y="1441454"/>
              <a:ext cx="7250215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25400" y="1441454"/>
              <a:ext cx="0" cy="94259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6935299" y="1441454"/>
              <a:ext cx="0" cy="94259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14210914" y="1441454"/>
              <a:ext cx="0" cy="94259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07624"/>
            <a:ext cx="6894105" cy="3650676"/>
            <a:chOff x="0" y="0"/>
            <a:chExt cx="9192140" cy="48675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92140" cy="4867568"/>
            </a:xfrm>
            <a:custGeom>
              <a:avLst/>
              <a:gdLst/>
              <a:ahLst/>
              <a:cxnLst/>
              <a:rect l="l" t="t" r="r" b="b"/>
              <a:pathLst>
                <a:path w="9192140" h="4867568">
                  <a:moveTo>
                    <a:pt x="0" y="0"/>
                  </a:moveTo>
                  <a:lnTo>
                    <a:pt x="9192140" y="0"/>
                  </a:lnTo>
                  <a:lnTo>
                    <a:pt x="9192140" y="4867568"/>
                  </a:lnTo>
                  <a:lnTo>
                    <a:pt x="0" y="4867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041081" y="2783515"/>
              <a:ext cx="2960583" cy="980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34"/>
                </a:lnSpc>
              </a:pPr>
              <a:r>
                <a:rPr lang="en-US" sz="2167">
                  <a:solidFill>
                    <a:srgbClr val="292929"/>
                  </a:solidFill>
                  <a:latin typeface="Open Sans"/>
                  <a:ea typeface="Open Sans"/>
                  <a:cs typeface="Open Sans"/>
                  <a:sym typeface="Open Sans"/>
                </a:rPr>
                <a:t>facTqSoC Implementation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00148" y="5607624"/>
            <a:ext cx="5965916" cy="3650676"/>
            <a:chOff x="0" y="0"/>
            <a:chExt cx="7954554" cy="48675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54554" cy="4867568"/>
            </a:xfrm>
            <a:custGeom>
              <a:avLst/>
              <a:gdLst/>
              <a:ahLst/>
              <a:cxnLst/>
              <a:rect l="l" t="t" r="r" b="b"/>
              <a:pathLst>
                <a:path w="7954554" h="4867568">
                  <a:moveTo>
                    <a:pt x="0" y="0"/>
                  </a:moveTo>
                  <a:lnTo>
                    <a:pt x="7954554" y="0"/>
                  </a:lnTo>
                  <a:lnTo>
                    <a:pt x="7954554" y="4867568"/>
                  </a:lnTo>
                  <a:lnTo>
                    <a:pt x="0" y="4867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12639" y="2783515"/>
              <a:ext cx="2888836" cy="980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34"/>
                </a:lnSpc>
              </a:pPr>
              <a:r>
                <a:rPr lang="en-US" sz="2167">
                  <a:solidFill>
                    <a:srgbClr val="292929"/>
                  </a:solidFill>
                  <a:latin typeface="Open Sans"/>
                  <a:ea typeface="Open Sans"/>
                  <a:cs typeface="Open Sans"/>
                  <a:sym typeface="Open Sans"/>
                </a:rPr>
                <a:t>tqDeltaSocCtrl Implementation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44492" y="401566"/>
            <a:ext cx="9098449" cy="4741934"/>
            <a:chOff x="0" y="0"/>
            <a:chExt cx="12131265" cy="6322579"/>
          </a:xfrm>
        </p:grpSpPr>
        <p:sp>
          <p:nvSpPr>
            <p:cNvPr id="9" name="Freeform 9"/>
            <p:cNvSpPr/>
            <p:nvPr/>
          </p:nvSpPr>
          <p:spPr>
            <a:xfrm>
              <a:off x="3130889" y="0"/>
              <a:ext cx="9000377" cy="6322579"/>
            </a:xfrm>
            <a:custGeom>
              <a:avLst/>
              <a:gdLst/>
              <a:ahLst/>
              <a:cxnLst/>
              <a:rect l="l" t="t" r="r" b="b"/>
              <a:pathLst>
                <a:path w="9000377" h="6322579">
                  <a:moveTo>
                    <a:pt x="0" y="0"/>
                  </a:moveTo>
                  <a:lnTo>
                    <a:pt x="9000376" y="0"/>
                  </a:lnTo>
                  <a:lnTo>
                    <a:pt x="9000376" y="6322579"/>
                  </a:lnTo>
                  <a:lnTo>
                    <a:pt x="0" y="6322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4343857" y="104129"/>
              <a:ext cx="1690661" cy="1607784"/>
              <a:chOff x="0" y="0"/>
              <a:chExt cx="333958" cy="31758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33958" cy="317587"/>
              </a:xfrm>
              <a:custGeom>
                <a:avLst/>
                <a:gdLst/>
                <a:ahLst/>
                <a:cxnLst/>
                <a:rect l="l" t="t" r="r" b="b"/>
                <a:pathLst>
                  <a:path w="333958" h="317587">
                    <a:moveTo>
                      <a:pt x="0" y="0"/>
                    </a:moveTo>
                    <a:lnTo>
                      <a:pt x="333958" y="0"/>
                    </a:lnTo>
                    <a:lnTo>
                      <a:pt x="333958" y="317587"/>
                    </a:lnTo>
                    <a:lnTo>
                      <a:pt x="0" y="317587"/>
                    </a:lnTo>
                    <a:close/>
                  </a:path>
                </a:pathLst>
              </a:custGeom>
              <a:solidFill>
                <a:srgbClr val="8C52FF">
                  <a:alpha val="47843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33958" cy="3556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4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0233413" y="4409718"/>
              <a:ext cx="1897852" cy="1912860"/>
              <a:chOff x="0" y="0"/>
              <a:chExt cx="374884" cy="3778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74884" cy="377849"/>
              </a:xfrm>
              <a:custGeom>
                <a:avLst/>
                <a:gdLst/>
                <a:ahLst/>
                <a:cxnLst/>
                <a:rect l="l" t="t" r="r" b="b"/>
                <a:pathLst>
                  <a:path w="374884" h="377849">
                    <a:moveTo>
                      <a:pt x="0" y="0"/>
                    </a:moveTo>
                    <a:lnTo>
                      <a:pt x="374884" y="0"/>
                    </a:lnTo>
                    <a:lnTo>
                      <a:pt x="374884" y="377849"/>
                    </a:lnTo>
                    <a:lnTo>
                      <a:pt x="0" y="377849"/>
                    </a:lnTo>
                    <a:close/>
                  </a:path>
                </a:pathLst>
              </a:custGeom>
              <a:solidFill>
                <a:srgbClr val="FFD700">
                  <a:alpha val="47843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74884" cy="415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4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2651891"/>
              <a:ext cx="2888836" cy="980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34"/>
                </a:lnSpc>
              </a:pPr>
              <a:r>
                <a:rPr lang="en-US" sz="2167">
                  <a:solidFill>
                    <a:srgbClr val="292929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 Implementation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6582" y="3107175"/>
            <a:ext cx="6316695" cy="1315978"/>
          </a:xfrm>
          <a:custGeom>
            <a:avLst/>
            <a:gdLst/>
            <a:ahLst/>
            <a:cxnLst/>
            <a:rect l="l" t="t" r="r" b="b"/>
            <a:pathLst>
              <a:path w="6316695" h="1315978">
                <a:moveTo>
                  <a:pt x="0" y="0"/>
                </a:moveTo>
                <a:lnTo>
                  <a:pt x="6316695" y="0"/>
                </a:lnTo>
                <a:lnTo>
                  <a:pt x="6316695" y="1315978"/>
                </a:lnTo>
                <a:lnTo>
                  <a:pt x="0" y="131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962077"/>
            <a:ext cx="8115299" cy="3453854"/>
            <a:chOff x="0" y="0"/>
            <a:chExt cx="10820399" cy="4605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26452" cy="4126727"/>
            </a:xfrm>
            <a:custGeom>
              <a:avLst/>
              <a:gdLst/>
              <a:ahLst/>
              <a:cxnLst/>
              <a:rect l="l" t="t" r="r" b="b"/>
              <a:pathLst>
                <a:path w="9926452" h="4126727">
                  <a:moveTo>
                    <a:pt x="0" y="0"/>
                  </a:moveTo>
                  <a:lnTo>
                    <a:pt x="9926452" y="0"/>
                  </a:lnTo>
                  <a:lnTo>
                    <a:pt x="9926452" y="4126727"/>
                  </a:lnTo>
                  <a:lnTo>
                    <a:pt x="0" y="4126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31750" y="4240436"/>
              <a:ext cx="7716396" cy="364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292929"/>
                  </a:solidFill>
                  <a:latin typeface="Open Sans"/>
                  <a:ea typeface="Open Sans"/>
                  <a:cs typeface="Open Sans"/>
                  <a:sym typeface="Open Sans"/>
                </a:rPr>
                <a:t>SoC Behaviour for WLTC Downhill cycle (-1)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338044" y="666654"/>
              <a:ext cx="9320162" cy="0"/>
            </a:xfrm>
            <a:prstGeom prst="line">
              <a:avLst/>
            </a:prstGeom>
            <a:ln w="50800" cap="flat">
              <a:solidFill>
                <a:srgbClr val="00BF63">
                  <a:alpha val="60784"/>
                </a:srgbClr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338044" y="3659411"/>
              <a:ext cx="9320162" cy="0"/>
            </a:xfrm>
            <a:prstGeom prst="line">
              <a:avLst/>
            </a:prstGeom>
            <a:ln w="50800" cap="flat">
              <a:solidFill>
                <a:srgbClr val="00BF63">
                  <a:alpha val="60784"/>
                </a:srgbClr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055134" y="465840"/>
              <a:ext cx="765265" cy="4622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00BF6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0,6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54588" y="3409222"/>
              <a:ext cx="765265" cy="4622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00BF6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0,4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76582" y="4951622"/>
            <a:ext cx="6316695" cy="1319211"/>
            <a:chOff x="0" y="0"/>
            <a:chExt cx="8422260" cy="17589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22260" cy="1758949"/>
            </a:xfrm>
            <a:custGeom>
              <a:avLst/>
              <a:gdLst/>
              <a:ahLst/>
              <a:cxnLst/>
              <a:rect l="l" t="t" r="r" b="b"/>
              <a:pathLst>
                <a:path w="8422260" h="1758949">
                  <a:moveTo>
                    <a:pt x="0" y="0"/>
                  </a:moveTo>
                  <a:lnTo>
                    <a:pt x="8422260" y="0"/>
                  </a:lnTo>
                  <a:lnTo>
                    <a:pt x="8422260" y="1758949"/>
                  </a:lnTo>
                  <a:lnTo>
                    <a:pt x="0" y="1758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5187229" y="1326619"/>
              <a:ext cx="3235031" cy="432329"/>
              <a:chOff x="0" y="0"/>
              <a:chExt cx="639018" cy="853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9018" cy="85398"/>
              </a:xfrm>
              <a:custGeom>
                <a:avLst/>
                <a:gdLst/>
                <a:ahLst/>
                <a:cxnLst/>
                <a:rect l="l" t="t" r="r" b="b"/>
                <a:pathLst>
                  <a:path w="639018" h="85398">
                    <a:moveTo>
                      <a:pt x="0" y="0"/>
                    </a:moveTo>
                    <a:lnTo>
                      <a:pt x="639018" y="0"/>
                    </a:lnTo>
                    <a:lnTo>
                      <a:pt x="639018" y="85398"/>
                    </a:lnTo>
                    <a:lnTo>
                      <a:pt x="0" y="85398"/>
                    </a:lnTo>
                    <a:close/>
                  </a:path>
                </a:pathLst>
              </a:custGeom>
              <a:solidFill>
                <a:srgbClr val="FF914D">
                  <a:alpha val="31765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639018" cy="1234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4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694723" y="1067386"/>
            <a:ext cx="14898554" cy="90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1"/>
              </a:lnSpc>
            </a:pPr>
            <a:r>
              <a:rPr lang="en-US" sz="6801" b="1" dirty="0">
                <a:solidFill>
                  <a:srgbClr val="292929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8822" y="7815342"/>
            <a:ext cx="13510356" cy="128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949" lvl="1" indent="-233974" algn="just">
              <a:lnSpc>
                <a:spcPts val="3467"/>
              </a:lnSpc>
              <a:buAutoNum type="arabicPeriod"/>
            </a:pP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Desired target range achievable across all drive cycles</a:t>
            </a:r>
          </a:p>
          <a:p>
            <a:pPr marL="467949" lvl="1" indent="-233974" algn="just">
              <a:lnSpc>
                <a:spcPts val="3467"/>
              </a:lnSpc>
              <a:buAutoNum type="arabicPeriod"/>
            </a:pP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Good improvement in fuel consumption values without any compromise in power demand</a:t>
            </a:r>
          </a:p>
          <a:p>
            <a:pPr marL="467949" lvl="1" indent="-233974" algn="just">
              <a:lnSpc>
                <a:spcPts val="3467"/>
              </a:lnSpc>
              <a:buAutoNum type="arabicPeriod"/>
            </a:pP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New performance =Baseline for further </a:t>
            </a:r>
            <a:r>
              <a:rPr lang="en-US" sz="2167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optimisation</a:t>
            </a: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36905" y="1745765"/>
            <a:ext cx="770309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Inputs, Shifting Rules, basic effects, performance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36905" y="1025675"/>
            <a:ext cx="852239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Understand &amp; Evaluate existing </a:t>
            </a:r>
            <a:r>
              <a:rPr lang="en-US" sz="32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Gbx</a:t>
            </a:r>
            <a:r>
              <a:rPr lang="en-US" sz="32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Strategy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36905" y="3813448"/>
            <a:ext cx="770309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RPM-based strategies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36905" y="3104153"/>
            <a:ext cx="770309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Explore other methods for shifting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36905" y="5925881"/>
            <a:ext cx="770309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Change from velocity - based to torque and rpm - based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36905" y="5146101"/>
            <a:ext cx="770309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Develop new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36905" y="8255485"/>
            <a:ext cx="770309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Check for improved, smoother performance and lower fuel consumption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36905" y="7475705"/>
            <a:ext cx="770309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Validate and Test against Legacy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6855" y="3859208"/>
            <a:ext cx="6635666" cy="270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7000" b="1" spc="140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Gear Optimization Strategy</a:t>
            </a:r>
          </a:p>
        </p:txBody>
      </p:sp>
      <p:sp>
        <p:nvSpPr>
          <p:cNvPr id="11" name="AutoShape 11"/>
          <p:cNvSpPr/>
          <p:nvPr/>
        </p:nvSpPr>
        <p:spPr>
          <a:xfrm>
            <a:off x="8148308" y="1646220"/>
            <a:ext cx="0" cy="6994559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04906" y="1201744"/>
            <a:ext cx="0" cy="7726765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633602" y="4706936"/>
            <a:ext cx="10665366" cy="5092712"/>
          </a:xfrm>
          <a:custGeom>
            <a:avLst/>
            <a:gdLst/>
            <a:ahLst/>
            <a:cxnLst/>
            <a:rect l="l" t="t" r="r" b="b"/>
            <a:pathLst>
              <a:path w="10665366" h="5092712">
                <a:moveTo>
                  <a:pt x="0" y="0"/>
                </a:moveTo>
                <a:lnTo>
                  <a:pt x="10665366" y="0"/>
                </a:lnTo>
                <a:lnTo>
                  <a:pt x="10665366" y="5092713"/>
                </a:lnTo>
                <a:lnTo>
                  <a:pt x="0" y="509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12595" y="805504"/>
            <a:ext cx="1249221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 algn="l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Area of sweet spot from be-map has been considered.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21747" y="1629493"/>
            <a:ext cx="1249221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 algn="l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Power is obtained through Torque * </a:t>
            </a:r>
            <a:r>
              <a:rPr lang="en-US" sz="24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ω</a:t>
            </a:r>
            <a:endParaRPr lang="en-US" sz="24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12595" y="2358473"/>
            <a:ext cx="12492215" cy="84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 algn="just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Through power-map, we can identify which powers can be achieved by running the ICE in the sweet spot.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9977489" y="4045128"/>
            <a:ext cx="3415926" cy="2599856"/>
          </a:xfrm>
          <a:prstGeom prst="line">
            <a:avLst/>
          </a:prstGeom>
          <a:ln w="38100" cap="flat">
            <a:solidFill>
              <a:srgbClr val="FF3131">
                <a:alpha val="41961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4412595" y="3582753"/>
            <a:ext cx="66795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 algn="l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Values from ~10kW to ~62kW.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96330" y="4668836"/>
            <a:ext cx="1992204" cy="112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Sweetest Spot of the ICE</a:t>
            </a:r>
          </a:p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be &lt; 250 g/kWh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06764" y="3463055"/>
            <a:ext cx="2802565" cy="74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Sweet Spot of the ICE</a:t>
            </a:r>
          </a:p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be ~ 260-270 g/kWh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13306764" y="5266069"/>
            <a:ext cx="2422524" cy="2172165"/>
          </a:xfrm>
          <a:prstGeom prst="line">
            <a:avLst/>
          </a:prstGeom>
          <a:ln w="38100" cap="flat">
            <a:solidFill>
              <a:srgbClr val="000000">
                <a:alpha val="51765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851518" y="4083768"/>
            <a:ext cx="3827206" cy="210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5"/>
              </a:lnSpc>
            </a:pPr>
            <a:r>
              <a:rPr lang="en-US" sz="5445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Torque</a:t>
            </a:r>
          </a:p>
          <a:p>
            <a:pPr marL="0" lvl="0" indent="0" algn="l">
              <a:lnSpc>
                <a:spcPts val="5445"/>
              </a:lnSpc>
            </a:pPr>
            <a:r>
              <a:rPr lang="en-US" sz="5445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from Power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1518" y="4083768"/>
            <a:ext cx="3827206" cy="210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45"/>
              </a:lnSpc>
            </a:pPr>
            <a:r>
              <a:rPr lang="en-US" sz="5445" b="1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Torque from Power</a:t>
            </a:r>
          </a:p>
        </p:txBody>
      </p:sp>
      <p:sp>
        <p:nvSpPr>
          <p:cNvPr id="3" name="AutoShape 3"/>
          <p:cNvSpPr/>
          <p:nvPr/>
        </p:nvSpPr>
        <p:spPr>
          <a:xfrm>
            <a:off x="4004906" y="1170099"/>
            <a:ext cx="0" cy="7758277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359425" y="5835626"/>
            <a:ext cx="10412969" cy="3422674"/>
          </a:xfrm>
          <a:custGeom>
            <a:avLst/>
            <a:gdLst/>
            <a:ahLst/>
            <a:cxnLst/>
            <a:rect l="l" t="t" r="r" b="b"/>
            <a:pathLst>
              <a:path w="10412969" h="3422674">
                <a:moveTo>
                  <a:pt x="0" y="0"/>
                </a:moveTo>
                <a:lnTo>
                  <a:pt x="10412968" y="0"/>
                </a:lnTo>
                <a:lnTo>
                  <a:pt x="10412968" y="3422674"/>
                </a:lnTo>
                <a:lnTo>
                  <a:pt x="0" y="3422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8" b="-19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02534" y="1623347"/>
            <a:ext cx="123267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Tq_fromPwr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Calculated with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Matlab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fcn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-block: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59425" y="2425783"/>
            <a:ext cx="123267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If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PwrDes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lies between 10 &amp; 25 kW: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rpm_opt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= 1250 rpms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59425" y="3173813"/>
            <a:ext cx="123267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If PwrDes between 25 &amp; 50 kW: rpm_opt = 2250 rpms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59425" y="3921843"/>
            <a:ext cx="123267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If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PwrDes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between 50 &amp; 62 kW: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rpm_opt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= 3000 rpms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59425" y="4547870"/>
            <a:ext cx="1232675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Else: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rpm_opt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= 2000 rpms (the ICE runs in the sweet spot for most torque values at 2000 rpm)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3373" y="4141687"/>
            <a:ext cx="3827206" cy="210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45"/>
              </a:lnSpc>
            </a:pPr>
            <a:r>
              <a:rPr lang="en-US" sz="5445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Desired Torque from ICE </a:t>
            </a:r>
          </a:p>
        </p:txBody>
      </p:sp>
      <p:sp>
        <p:nvSpPr>
          <p:cNvPr id="3" name="AutoShape 3"/>
          <p:cNvSpPr/>
          <p:nvPr/>
        </p:nvSpPr>
        <p:spPr>
          <a:xfrm>
            <a:off x="4004906" y="1296890"/>
            <a:ext cx="0" cy="7961410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557118" y="6038502"/>
            <a:ext cx="11301259" cy="2895948"/>
          </a:xfrm>
          <a:custGeom>
            <a:avLst/>
            <a:gdLst/>
            <a:ahLst/>
            <a:cxnLst/>
            <a:rect l="l" t="t" r="r" b="b"/>
            <a:pathLst>
              <a:path w="11301259" h="2895948">
                <a:moveTo>
                  <a:pt x="0" y="0"/>
                </a:moveTo>
                <a:lnTo>
                  <a:pt x="11301259" y="0"/>
                </a:lnTo>
                <a:lnTo>
                  <a:pt x="11301259" y="2895948"/>
                </a:lnTo>
                <a:lnTo>
                  <a:pt x="0" y="2895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62909" y="6278338"/>
            <a:ext cx="2516955" cy="2416277"/>
          </a:xfrm>
          <a:custGeom>
            <a:avLst/>
            <a:gdLst/>
            <a:ahLst/>
            <a:cxnLst/>
            <a:rect l="l" t="t" r="r" b="b"/>
            <a:pathLst>
              <a:path w="2516955" h="2416277">
                <a:moveTo>
                  <a:pt x="0" y="0"/>
                </a:moveTo>
                <a:lnTo>
                  <a:pt x="2516955" y="0"/>
                </a:lnTo>
                <a:lnTo>
                  <a:pt x="2516955" y="2416277"/>
                </a:lnTo>
                <a:lnTo>
                  <a:pt x="0" y="2416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72271" y="1239740"/>
            <a:ext cx="123267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Torque provided by the ICE is decided as follows: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72271" y="1934312"/>
            <a:ext cx="1070225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Torque based on Power Demand or Torque based on SOC value - decided by the </a:t>
            </a:r>
            <a:r>
              <a:rPr lang="en-US" sz="2799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Max</a:t>
            </a: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block.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72271" y="3371834"/>
            <a:ext cx="1232675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If ICE is ON ⟶ ICE has Torque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If ICE is OFF ⟶ ICE does not receive Torque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72271" y="4676593"/>
            <a:ext cx="1232675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ICE ON or OFF depends on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facSocBat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Bdy_kmhVeh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torque demand based on velocity profiles and slopes.</a:t>
            </a:r>
          </a:p>
        </p:txBody>
      </p:sp>
      <p:sp>
        <p:nvSpPr>
          <p:cNvPr id="10" name="TextBox 10"/>
          <p:cNvSpPr txBox="1"/>
          <p:nvPr/>
        </p:nvSpPr>
        <p:spPr>
          <a:xfrm rot="-731387">
            <a:off x="4651046" y="6276292"/>
            <a:ext cx="10882371" cy="229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39"/>
              </a:lnSpc>
              <a:spcBef>
                <a:spcPct val="0"/>
              </a:spcBef>
            </a:pPr>
            <a:r>
              <a:rPr lang="en-US" sz="6599" dirty="0">
                <a:solidFill>
                  <a:srgbClr val="FF3131"/>
                </a:solidFill>
                <a:latin typeface="Open Sans"/>
                <a:ea typeface="Open Sans"/>
                <a:cs typeface="Open Sans"/>
                <a:sym typeface="Open Sans"/>
              </a:rPr>
              <a:t>It worked... But not as good as the next slight change: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B297EE-AA89-D5EE-ED41-8DA2A4986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21" r="56970"/>
          <a:stretch/>
        </p:blipFill>
        <p:spPr>
          <a:xfrm>
            <a:off x="13668175" y="2815813"/>
            <a:ext cx="3612703" cy="1508427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93381538-5696-E8CF-9E69-E3841638FCA9}"/>
              </a:ext>
            </a:extLst>
          </p:cNvPr>
          <p:cNvSpPr txBox="1"/>
          <p:nvPr/>
        </p:nvSpPr>
        <p:spPr>
          <a:xfrm>
            <a:off x="11963400" y="3551018"/>
            <a:ext cx="1704775" cy="421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3920"/>
              </a:lnSpc>
            </a:pPr>
            <a:r>
              <a:rPr lang="en-US" sz="14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Decides ICE On/Off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AE6886-DC12-79C3-E68C-76B92393A7B1}"/>
              </a:ext>
            </a:extLst>
          </p:cNvPr>
          <p:cNvCxnSpPr/>
          <p:nvPr/>
        </p:nvCxnSpPr>
        <p:spPr>
          <a:xfrm flipV="1">
            <a:off x="11963400" y="3924300"/>
            <a:ext cx="1524000" cy="21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97" y="4144596"/>
            <a:ext cx="3827206" cy="210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45"/>
              </a:lnSpc>
            </a:pPr>
            <a:r>
              <a:rPr lang="en-US" sz="5445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Desired Torque from ICE</a:t>
            </a:r>
          </a:p>
        </p:txBody>
      </p:sp>
      <p:sp>
        <p:nvSpPr>
          <p:cNvPr id="3" name="AutoShape 3"/>
          <p:cNvSpPr/>
          <p:nvPr/>
        </p:nvSpPr>
        <p:spPr>
          <a:xfrm>
            <a:off x="4004906" y="1028700"/>
            <a:ext cx="0" cy="8229600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700874" y="6409190"/>
            <a:ext cx="12558426" cy="2715760"/>
          </a:xfrm>
          <a:custGeom>
            <a:avLst/>
            <a:gdLst/>
            <a:ahLst/>
            <a:cxnLst/>
            <a:rect l="l" t="t" r="r" b="b"/>
            <a:pathLst>
              <a:path w="12558426" h="2715760">
                <a:moveTo>
                  <a:pt x="0" y="0"/>
                </a:moveTo>
                <a:lnTo>
                  <a:pt x="12558426" y="0"/>
                </a:lnTo>
                <a:lnTo>
                  <a:pt x="12558426" y="2715760"/>
                </a:lnTo>
                <a:lnTo>
                  <a:pt x="0" y="2715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0575823" y="6978098"/>
            <a:ext cx="1478134" cy="1330320"/>
          </a:xfrm>
          <a:custGeom>
            <a:avLst/>
            <a:gdLst/>
            <a:ahLst/>
            <a:cxnLst/>
            <a:rect l="l" t="t" r="r" b="b"/>
            <a:pathLst>
              <a:path w="1478134" h="1330320">
                <a:moveTo>
                  <a:pt x="0" y="0"/>
                </a:moveTo>
                <a:lnTo>
                  <a:pt x="1478133" y="0"/>
                </a:lnTo>
                <a:lnTo>
                  <a:pt x="1478133" y="1330321"/>
                </a:lnTo>
                <a:lnTo>
                  <a:pt x="0" y="13303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7224240"/>
            <a:ext cx="931152" cy="838036"/>
          </a:xfrm>
          <a:custGeom>
            <a:avLst/>
            <a:gdLst/>
            <a:ahLst/>
            <a:cxnLst/>
            <a:rect l="l" t="t" r="r" b="b"/>
            <a:pathLst>
              <a:path w="931152" h="838036">
                <a:moveTo>
                  <a:pt x="0" y="0"/>
                </a:moveTo>
                <a:lnTo>
                  <a:pt x="931152" y="0"/>
                </a:lnTo>
                <a:lnTo>
                  <a:pt x="931152" y="838037"/>
                </a:lnTo>
                <a:lnTo>
                  <a:pt x="0" y="83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12448" y="741049"/>
            <a:ext cx="123267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modifications: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03094" y="1555892"/>
            <a:ext cx="971181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Max block ⟶ Switch Block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91349" y="2380122"/>
            <a:ext cx="1279819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The switch checks if SoC is low OR if the </a:t>
            </a:r>
            <a:r>
              <a:rPr lang="en-US" sz="2799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powerDes</a:t>
            </a: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is between 10kW &amp; 62kW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00874" y="3204352"/>
            <a:ext cx="123267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Then it provides a sweet spot torque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03094" y="4028582"/>
            <a:ext cx="123267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Else, it uses the SoC demand Torque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91349" y="4815000"/>
            <a:ext cx="1232675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This change has reported small improvements to all drive Cycles, except for the NEDC cycle, where it consumes more fuel.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54705" y="1028700"/>
            <a:ext cx="0" cy="8229600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825814" y="4002713"/>
            <a:ext cx="8631103" cy="3452441"/>
          </a:xfrm>
          <a:custGeom>
            <a:avLst/>
            <a:gdLst/>
            <a:ahLst/>
            <a:cxnLst/>
            <a:rect l="l" t="t" r="r" b="b"/>
            <a:pathLst>
              <a:path w="8631103" h="3452441">
                <a:moveTo>
                  <a:pt x="0" y="0"/>
                </a:moveTo>
                <a:lnTo>
                  <a:pt x="8631102" y="0"/>
                </a:lnTo>
                <a:lnTo>
                  <a:pt x="8631102" y="3452441"/>
                </a:lnTo>
                <a:lnTo>
                  <a:pt x="0" y="3452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61960" y="7033349"/>
            <a:ext cx="7132039" cy="2745835"/>
          </a:xfrm>
          <a:custGeom>
            <a:avLst/>
            <a:gdLst/>
            <a:ahLst/>
            <a:cxnLst/>
            <a:rect l="l" t="t" r="r" b="b"/>
            <a:pathLst>
              <a:path w="7132039" h="2745835">
                <a:moveTo>
                  <a:pt x="0" y="0"/>
                </a:moveTo>
                <a:lnTo>
                  <a:pt x="7132039" y="0"/>
                </a:lnTo>
                <a:lnTo>
                  <a:pt x="7132039" y="2745835"/>
                </a:lnTo>
                <a:lnTo>
                  <a:pt x="0" y="2745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663615" y="4433878"/>
            <a:ext cx="3032066" cy="3021275"/>
          </a:xfrm>
          <a:custGeom>
            <a:avLst/>
            <a:gdLst/>
            <a:ahLst/>
            <a:cxnLst/>
            <a:rect l="l" t="t" r="r" b="b"/>
            <a:pathLst>
              <a:path w="3032066" h="3021275">
                <a:moveTo>
                  <a:pt x="0" y="0"/>
                </a:moveTo>
                <a:lnTo>
                  <a:pt x="3032066" y="0"/>
                </a:lnTo>
                <a:lnTo>
                  <a:pt x="3032066" y="3021276"/>
                </a:lnTo>
                <a:lnTo>
                  <a:pt x="0" y="3021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25814" y="759460"/>
            <a:ext cx="880273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Combination of Two gear selection strategies used: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5822" y="4144596"/>
            <a:ext cx="3827206" cy="141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45"/>
              </a:lnSpc>
            </a:pPr>
            <a:r>
              <a:rPr lang="en-US" sz="5445" b="1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Gear Shifting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3028" y="1393950"/>
            <a:ext cx="11253989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Based on gear ratio (be-map rpm based) which forces ICE to operate in the sweet spot.</a:t>
            </a:r>
          </a:p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u="none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Based on </a:t>
            </a:r>
            <a:r>
              <a:rPr lang="en-US" sz="2799" u="none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Bdy_kmhVeh</a:t>
            </a:r>
            <a:r>
              <a:rPr lang="en-US" sz="2799" u="none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(torque and speed based) -the original strategy - used only in case of extreme power demands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433E-273A-A63F-38D6-C9D3E1213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8603C0CF-AC7B-B86B-04E7-7A515BADFC0E}"/>
              </a:ext>
            </a:extLst>
          </p:cNvPr>
          <p:cNvSpPr txBox="1"/>
          <p:nvPr/>
        </p:nvSpPr>
        <p:spPr>
          <a:xfrm>
            <a:off x="356297" y="4144596"/>
            <a:ext cx="3827206" cy="141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45"/>
              </a:lnSpc>
            </a:pPr>
            <a:r>
              <a:rPr lang="en-US" sz="5445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Gear Shifting</a:t>
            </a: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33785735-0316-966E-73C9-FD8A8871BD4A}"/>
              </a:ext>
            </a:extLst>
          </p:cNvPr>
          <p:cNvSpPr/>
          <p:nvPr/>
        </p:nvSpPr>
        <p:spPr>
          <a:xfrm>
            <a:off x="3554705" y="1028700"/>
            <a:ext cx="0" cy="8229600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254EC2C7-1805-79EF-6634-D8A54F730399}"/>
              </a:ext>
            </a:extLst>
          </p:cNvPr>
          <p:cNvSpPr/>
          <p:nvPr/>
        </p:nvSpPr>
        <p:spPr>
          <a:xfrm>
            <a:off x="3974155" y="3800452"/>
            <a:ext cx="1681383" cy="813128"/>
          </a:xfrm>
          <a:custGeom>
            <a:avLst/>
            <a:gdLst/>
            <a:ahLst/>
            <a:cxnLst/>
            <a:rect l="l" t="t" r="r" b="b"/>
            <a:pathLst>
              <a:path w="1681383" h="813128">
                <a:moveTo>
                  <a:pt x="0" y="0"/>
                </a:moveTo>
                <a:lnTo>
                  <a:pt x="1681384" y="0"/>
                </a:lnTo>
                <a:lnTo>
                  <a:pt x="1681384" y="813128"/>
                </a:lnTo>
                <a:lnTo>
                  <a:pt x="0" y="813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E29361E5-FB71-2DDD-5590-74676D82EBD7}"/>
              </a:ext>
            </a:extLst>
          </p:cNvPr>
          <p:cNvSpPr/>
          <p:nvPr/>
        </p:nvSpPr>
        <p:spPr>
          <a:xfrm>
            <a:off x="3984923" y="1702136"/>
            <a:ext cx="5969272" cy="780386"/>
          </a:xfrm>
          <a:custGeom>
            <a:avLst/>
            <a:gdLst/>
            <a:ahLst/>
            <a:cxnLst/>
            <a:rect l="l" t="t" r="r" b="b"/>
            <a:pathLst>
              <a:path w="5969272" h="780386">
                <a:moveTo>
                  <a:pt x="0" y="0"/>
                </a:moveTo>
                <a:lnTo>
                  <a:pt x="5969272" y="0"/>
                </a:lnTo>
                <a:lnTo>
                  <a:pt x="5969272" y="780386"/>
                </a:lnTo>
                <a:lnTo>
                  <a:pt x="0" y="780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B17BB5-1D8B-C641-118A-F3915FCDF7D4}"/>
              </a:ext>
            </a:extLst>
          </p:cNvPr>
          <p:cNvGrpSpPr/>
          <p:nvPr/>
        </p:nvGrpSpPr>
        <p:grpSpPr>
          <a:xfrm>
            <a:off x="3787254" y="4610100"/>
            <a:ext cx="14478000" cy="5678714"/>
            <a:chOff x="3787254" y="4487015"/>
            <a:chExt cx="14478000" cy="56787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43DDEC-69AA-0C72-036C-F27377E5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7254" y="4487015"/>
              <a:ext cx="14478000" cy="5678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0608E72-D6D6-9573-406B-8060F2A8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9874" y="7611411"/>
              <a:ext cx="4122157" cy="742420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A978C2B-89F0-A31E-C3FB-5B0629DAF776}"/>
                </a:ext>
              </a:extLst>
            </p:cNvPr>
            <p:cNvSpPr/>
            <p:nvPr/>
          </p:nvSpPr>
          <p:spPr>
            <a:xfrm>
              <a:off x="6999353" y="5143500"/>
              <a:ext cx="2743200" cy="175260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FDB51CA-B922-ED37-8CAD-FFBE8F85D5C0}"/>
                </a:ext>
              </a:extLst>
            </p:cNvPr>
            <p:cNvCxnSpPr>
              <a:stCxn id="16" idx="2"/>
              <a:endCxn id="15" idx="0"/>
            </p:cNvCxnSpPr>
            <p:nvPr/>
          </p:nvCxnSpPr>
          <p:spPr>
            <a:xfrm>
              <a:off x="8370953" y="6896100"/>
              <a:ext cx="0" cy="7153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5">
            <a:extLst>
              <a:ext uri="{FF2B5EF4-FFF2-40B4-BE49-F238E27FC236}">
                <a16:creationId xmlns:a16="http://schemas.microsoft.com/office/drawing/2014/main" id="{301A4670-3127-E7B7-1A25-E58E7FF1E579}"/>
              </a:ext>
            </a:extLst>
          </p:cNvPr>
          <p:cNvSpPr txBox="1"/>
          <p:nvPr/>
        </p:nvSpPr>
        <p:spPr>
          <a:xfrm>
            <a:off x="3984923" y="601365"/>
            <a:ext cx="1403489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Look-up Table: Torque to RPM. From the torque, it extracts the RPMs to maintain the ICE in the sweet spot of be-map.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A22E0B13-AD32-B365-53DC-B243A127986C}"/>
              </a:ext>
            </a:extLst>
          </p:cNvPr>
          <p:cNvSpPr txBox="1"/>
          <p:nvPr/>
        </p:nvSpPr>
        <p:spPr>
          <a:xfrm>
            <a:off x="3984923" y="2721232"/>
            <a:ext cx="8313982" cy="970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From Look-up table from </a:t>
            </a:r>
            <a:r>
              <a:rPr lang="en-US" sz="2799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GbxModel</a:t>
            </a: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, it is known what is the Gear ratio for every selected gear.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6A3A538-46A4-C3FC-08F7-E8E6DA225D05}"/>
              </a:ext>
            </a:extLst>
          </p:cNvPr>
          <p:cNvSpPr txBox="1"/>
          <p:nvPr/>
        </p:nvSpPr>
        <p:spPr>
          <a:xfrm>
            <a:off x="13792200" y="2738985"/>
            <a:ext cx="4791662" cy="1468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Gear selector: </a:t>
            </a: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Selects the minimum Gear Ratio, and outputs </a:t>
            </a:r>
            <a:r>
              <a:rPr lang="en-US" sz="2799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desGear</a:t>
            </a:r>
            <a:endParaRPr lang="en-US" sz="2799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045DA2B-3FC5-094B-B90D-10C41D238E01}"/>
              </a:ext>
            </a:extLst>
          </p:cNvPr>
          <p:cNvCxnSpPr>
            <a:cxnSpLocks/>
          </p:cNvCxnSpPr>
          <p:nvPr/>
        </p:nvCxnSpPr>
        <p:spPr>
          <a:xfrm rot="5400000">
            <a:off x="12612957" y="3991255"/>
            <a:ext cx="1459363" cy="594324"/>
          </a:xfrm>
          <a:prstGeom prst="bentConnector3">
            <a:avLst>
              <a:gd name="adj1" fmla="val 137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3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4568" y="3013841"/>
            <a:ext cx="2017150" cy="2017150"/>
            <a:chOff x="0" y="0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2"/>
              <a:stretch>
                <a:fillRect t="-6582" b="-2198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365850" y="6336269"/>
            <a:ext cx="2017150" cy="2017150"/>
            <a:chOff x="0" y="0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3"/>
              <a:stretch>
                <a:fillRect t="-14412" b="-14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18824" y="6336269"/>
            <a:ext cx="2017150" cy="2017150"/>
            <a:chOff x="0" y="0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4"/>
              <a:stretch>
                <a:fillRect t="-6980" b="-698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981111" y="6336269"/>
            <a:ext cx="2017150" cy="2017150"/>
            <a:chOff x="0" y="0"/>
            <a:chExt cx="13716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5"/>
              <a:stretch>
                <a:fillRect t="-15815" b="-1770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4446281" y="3013841"/>
            <a:ext cx="2017150" cy="2017150"/>
            <a:chOff x="0" y="0"/>
            <a:chExt cx="13716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6"/>
              <a:stretch>
                <a:fillRect l="-125" r="-125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212467" y="3013841"/>
            <a:ext cx="2017150" cy="2017150"/>
            <a:chOff x="0" y="0"/>
            <a:chExt cx="13716000" cy="137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7"/>
              <a:stretch>
                <a:fillRect t="-909" b="-909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824568" y="6336269"/>
            <a:ext cx="2017150" cy="2017150"/>
            <a:chOff x="0" y="0"/>
            <a:chExt cx="137160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8"/>
              <a:stretch>
                <a:fillRect l="-5558" t="-6371" r="-8070" b="-4770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137369" y="750587"/>
            <a:ext cx="14013263" cy="163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00"/>
              </a:lnSpc>
              <a:spcBef>
                <a:spcPct val="0"/>
              </a:spcBef>
            </a:pPr>
            <a:r>
              <a:rPr lang="en-US" sz="95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Team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3406" y="5238307"/>
            <a:ext cx="4019476" cy="36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Keshav Sundar Venkateswaran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71636" y="5238307"/>
            <a:ext cx="1831181" cy="36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Raj Srivastava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15137" y="5238307"/>
            <a:ext cx="2211809" cy="36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Neil Ponsonnard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44383" y="5238307"/>
            <a:ext cx="2820948" cy="36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Shikhar Rupesh Takke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5081" y="8562969"/>
            <a:ext cx="2816126" cy="36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Sheng – Hsiang Wang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31465" y="8562969"/>
            <a:ext cx="2911525" cy="36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Albert Plens I Gorgues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07150" y="8562969"/>
            <a:ext cx="2027783" cy="36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Jacquelyne Tum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58874" y="8562969"/>
            <a:ext cx="1791965" cy="36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Viren Khaitan </a:t>
            </a:r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843DC44C-C7E6-4B47-B2BC-C2BBBA1A7A93}"/>
              </a:ext>
            </a:extLst>
          </p:cNvPr>
          <p:cNvSpPr/>
          <p:nvPr/>
        </p:nvSpPr>
        <p:spPr>
          <a:xfrm>
            <a:off x="5947422" y="3010713"/>
            <a:ext cx="2161952" cy="2017150"/>
          </a:xfrm>
          <a:custGeom>
            <a:avLst/>
            <a:gdLst/>
            <a:ahLst/>
            <a:cxnLst/>
            <a:rect l="l" t="t" r="r" b="b"/>
            <a:pathLst>
              <a:path w="6175846" h="5894611">
                <a:moveTo>
                  <a:pt x="3087923" y="4716"/>
                </a:moveTo>
                <a:cubicBezTo>
                  <a:pt x="2033502" y="0"/>
                  <a:pt x="1057153" y="559821"/>
                  <a:pt x="528576" y="1472199"/>
                </a:cubicBezTo>
                <a:cubicBezTo>
                  <a:pt x="0" y="2384577"/>
                  <a:pt x="0" y="3510035"/>
                  <a:pt x="528576" y="4422413"/>
                </a:cubicBezTo>
                <a:cubicBezTo>
                  <a:pt x="1057153" y="5334791"/>
                  <a:pt x="2033502" y="5894611"/>
                  <a:pt x="3087923" y="5889896"/>
                </a:cubicBezTo>
                <a:cubicBezTo>
                  <a:pt x="4142344" y="5894611"/>
                  <a:pt x="5118693" y="5334791"/>
                  <a:pt x="5647270" y="4422413"/>
                </a:cubicBezTo>
                <a:cubicBezTo>
                  <a:pt x="6175846" y="3510035"/>
                  <a:pt x="6175846" y="2384577"/>
                  <a:pt x="5647270" y="1472199"/>
                </a:cubicBezTo>
                <a:cubicBezTo>
                  <a:pt x="5118693" y="559821"/>
                  <a:pt x="4142344" y="0"/>
                  <a:pt x="3087923" y="4716"/>
                </a:cubicBezTo>
                <a:close/>
              </a:path>
            </a:pathLst>
          </a:custGeom>
          <a:blipFill>
            <a:blip r:embed="rId9"/>
            <a:stretch>
              <a:fillRect l="-3907" r="-390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29321" y="4169627"/>
            <a:ext cx="770309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ICE, E-machine and other systems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629321" y="3389847"/>
            <a:ext cx="852239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Understand how losses occur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29321" y="6442080"/>
            <a:ext cx="770309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Operate at low losses w/o compromising power demand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29321" y="5662300"/>
            <a:ext cx="770309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Incorporate findings in Gear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364778"/>
            <a:ext cx="6635666" cy="167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</a:pPr>
            <a:r>
              <a:rPr lang="en-US" sz="6500" b="1" spc="130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Loss Minimization</a:t>
            </a:r>
          </a:p>
        </p:txBody>
      </p:sp>
      <p:sp>
        <p:nvSpPr>
          <p:cNvPr id="7" name="AutoShape 7"/>
          <p:cNvSpPr/>
          <p:nvPr/>
        </p:nvSpPr>
        <p:spPr>
          <a:xfrm>
            <a:off x="8148308" y="1646220"/>
            <a:ext cx="0" cy="6994559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36028" y="996235"/>
            <a:ext cx="536829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99"/>
              </a:lnSpc>
            </a:pPr>
            <a:r>
              <a:rPr lang="en-US" sz="6799" b="1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id="3" name="Freeform 3"/>
          <p:cNvSpPr/>
          <p:nvPr/>
        </p:nvSpPr>
        <p:spPr>
          <a:xfrm>
            <a:off x="9267825" y="3321491"/>
            <a:ext cx="7487406" cy="4249103"/>
          </a:xfrm>
          <a:custGeom>
            <a:avLst/>
            <a:gdLst/>
            <a:ahLst/>
            <a:cxnLst/>
            <a:rect l="l" t="t" r="r" b="b"/>
            <a:pathLst>
              <a:path w="7487406" h="4249103">
                <a:moveTo>
                  <a:pt x="0" y="0"/>
                </a:moveTo>
                <a:lnTo>
                  <a:pt x="7487406" y="0"/>
                </a:lnTo>
                <a:lnTo>
                  <a:pt x="7487406" y="4249103"/>
                </a:lnTo>
                <a:lnTo>
                  <a:pt x="0" y="4249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2769" y="3321491"/>
            <a:ext cx="7487406" cy="4249103"/>
          </a:xfrm>
          <a:custGeom>
            <a:avLst/>
            <a:gdLst/>
            <a:ahLst/>
            <a:cxnLst/>
            <a:rect l="l" t="t" r="r" b="b"/>
            <a:pathLst>
              <a:path w="7487406" h="4249103">
                <a:moveTo>
                  <a:pt x="0" y="0"/>
                </a:moveTo>
                <a:lnTo>
                  <a:pt x="7487406" y="0"/>
                </a:lnTo>
                <a:lnTo>
                  <a:pt x="7487406" y="4249103"/>
                </a:lnTo>
                <a:lnTo>
                  <a:pt x="0" y="4249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62551" y="2428786"/>
            <a:ext cx="30278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Default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19025" y="2428786"/>
            <a:ext cx="378500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Optimized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2768" y="8257080"/>
            <a:ext cx="15002631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The SOC of the battery lies between 0.35 &amp; 0.69 [within the established boundaries]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97" y="4144596"/>
            <a:ext cx="3827206" cy="210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5"/>
              </a:lnSpc>
            </a:pPr>
            <a:r>
              <a:rPr lang="en-US" sz="5445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Identified </a:t>
            </a:r>
          </a:p>
          <a:p>
            <a:pPr marL="0" lvl="0" indent="0" algn="l">
              <a:lnSpc>
                <a:spcPts val="5445"/>
              </a:lnSpc>
            </a:pPr>
            <a:r>
              <a:rPr lang="en-US" sz="5445" b="1" dirty="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Loss Drivers</a:t>
            </a:r>
          </a:p>
        </p:txBody>
      </p:sp>
      <p:sp>
        <p:nvSpPr>
          <p:cNvPr id="3" name="AutoShape 3"/>
          <p:cNvSpPr/>
          <p:nvPr/>
        </p:nvSpPr>
        <p:spPr>
          <a:xfrm>
            <a:off x="4055174" y="1028700"/>
            <a:ext cx="0" cy="7373061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662268" y="2977097"/>
            <a:ext cx="6049192" cy="5856474"/>
          </a:xfrm>
          <a:custGeom>
            <a:avLst/>
            <a:gdLst/>
            <a:ahLst/>
            <a:cxnLst/>
            <a:rect l="l" t="t" r="r" b="b"/>
            <a:pathLst>
              <a:path w="6049192" h="5856474">
                <a:moveTo>
                  <a:pt x="0" y="0"/>
                </a:moveTo>
                <a:lnTo>
                  <a:pt x="6049192" y="0"/>
                </a:lnTo>
                <a:lnTo>
                  <a:pt x="6049192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55211" y="681688"/>
            <a:ext cx="123267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Which losses are the greatest?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55211" y="1804203"/>
            <a:ext cx="123267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Sankey Diagram helps visualize the losses of the whole system: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55211" y="3041012"/>
            <a:ext cx="6954631" cy="46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for all Drive Cycles w/ </a:t>
            </a:r>
            <a:r>
              <a:rPr lang="en-US" sz="2799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facSlope</a:t>
            </a: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= -1/0/+1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55211" y="3935509"/>
            <a:ext cx="61633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Total losses ~6,7kWh: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61221" y="4533099"/>
            <a:ext cx="61633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~89% are due to 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61221" y="5424004"/>
            <a:ext cx="644731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~2.1% are due to Gearbox Fr losses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61221" y="6238709"/>
            <a:ext cx="677114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~1.5% are due to Gearbox Re losses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61221" y="6958164"/>
            <a:ext cx="644731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~7.5% are due to Electric Drive losses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61221" y="8963494"/>
            <a:ext cx="695463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**Overall </a:t>
            </a:r>
            <a:r>
              <a:rPr lang="en-US" sz="21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egy_loss</a:t>
            </a:r>
            <a:r>
              <a:rPr lang="en-US" sz="21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improvement of ~2% compared to default strategy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898" y="4271764"/>
            <a:ext cx="4427642" cy="182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1"/>
              </a:lnSpc>
            </a:pPr>
            <a:r>
              <a:rPr lang="en-US" sz="4711" b="1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 &amp; Areas of improvement</a:t>
            </a:r>
          </a:p>
        </p:txBody>
      </p:sp>
      <p:sp>
        <p:nvSpPr>
          <p:cNvPr id="3" name="AutoShape 3"/>
          <p:cNvSpPr/>
          <p:nvPr/>
        </p:nvSpPr>
        <p:spPr>
          <a:xfrm flipH="1">
            <a:off x="5092655" y="1917018"/>
            <a:ext cx="4763" cy="6452963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471387" y="2893060"/>
            <a:ext cx="12300712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Implementing automatic threshold adjustment based on road gradient to replace the current manual switching mechanism.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The model operates near fuel-efficient regions (sweet spots) across most drive cycles; further optimization can be achieved by adapting torque demand more dynamically based on the battery's state of charge (SOC).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Gear shifting performance is generally smooth, though occasional minor gear hunting is observed, indicating potential for further refinement.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772592" y="4334624"/>
            <a:ext cx="14742816" cy="1705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3300"/>
              </a:lnSpc>
              <a:spcBef>
                <a:spcPct val="0"/>
              </a:spcBef>
            </a:pPr>
            <a:r>
              <a:rPr lang="en-US" sz="88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Vielen</a:t>
            </a:r>
            <a:r>
              <a:rPr lang="en-US" sz="8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Dank!</a:t>
            </a:r>
          </a:p>
        </p:txBody>
      </p:sp>
    </p:spTree>
    <p:extLst>
      <p:ext uri="{BB962C8B-B14F-4D97-AF65-F5344CB8AC3E}">
        <p14:creationId xmlns:p14="http://schemas.microsoft.com/office/powerpoint/2010/main" val="42768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723" y="1190625"/>
            <a:ext cx="14898554" cy="116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00"/>
              </a:lnSpc>
            </a:pPr>
            <a:r>
              <a:rPr lang="en-US" sz="8700" b="1">
                <a:solidFill>
                  <a:srgbClr val="292929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Basic Operating Strategy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8691" y="3063114"/>
            <a:ext cx="15390618" cy="493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4"/>
              </a:lnSpc>
            </a:pP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Torque priority: First Ice-torque; Remaining torque goes to the E-Drive, and the remaining torque goes to the friction brakes</a:t>
            </a:r>
          </a:p>
          <a:p>
            <a:pPr algn="just">
              <a:lnSpc>
                <a:spcPts val="3034"/>
              </a:lnSpc>
            </a:pPr>
            <a:endParaRPr lang="en-US" sz="2167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34"/>
              </a:lnSpc>
            </a:pP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The torque of each axle is limited to the maximum torque that can be transferred via the tires to the road (e.g., </a:t>
            </a:r>
            <a:r>
              <a:rPr lang="en-US" sz="2167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Body_tqAbsMaxAxFr</a:t>
            </a: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</a:p>
          <a:p>
            <a:pPr algn="just">
              <a:lnSpc>
                <a:spcPts val="3034"/>
              </a:lnSpc>
            </a:pPr>
            <a:endParaRPr lang="en-US" sz="2167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34"/>
              </a:lnSpc>
            </a:pP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The basic operating strategy switches Off the Ice at low torques, then drives fully electric with the separation clutch open.</a:t>
            </a:r>
          </a:p>
          <a:p>
            <a:pPr algn="just">
              <a:lnSpc>
                <a:spcPts val="3034"/>
              </a:lnSpc>
            </a:pPr>
            <a:endParaRPr lang="en-US" sz="2167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34"/>
              </a:lnSpc>
            </a:pP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The E-Drive does not provide torque to hold the vehicle at a slope; mechanical brakes are used.</a:t>
            </a:r>
          </a:p>
          <a:p>
            <a:pPr algn="just">
              <a:lnSpc>
                <a:spcPts val="3034"/>
              </a:lnSpc>
            </a:pPr>
            <a:endParaRPr lang="en-US" sz="2167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34"/>
              </a:lnSpc>
            </a:pP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The balancing of the state of charge (</a:t>
            </a:r>
            <a:r>
              <a:rPr lang="en-US" sz="2167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facSoc</a:t>
            </a: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) is not yet </a:t>
            </a:r>
            <a:r>
              <a:rPr lang="en-US" sz="2167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realised</a:t>
            </a:r>
            <a:r>
              <a:rPr lang="en-US" sz="2167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in this basic version. </a:t>
            </a:r>
          </a:p>
          <a:p>
            <a:pPr algn="just">
              <a:lnSpc>
                <a:spcPts val="3034"/>
              </a:lnSpc>
            </a:pPr>
            <a:endParaRPr lang="en-US" sz="2167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67400" y="2933700"/>
            <a:ext cx="6955399" cy="1578783"/>
            <a:chOff x="0" y="0"/>
            <a:chExt cx="1831875" cy="415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1875" cy="415811"/>
            </a:xfrm>
            <a:custGeom>
              <a:avLst/>
              <a:gdLst/>
              <a:ahLst/>
              <a:cxnLst/>
              <a:rect l="l" t="t" r="r" b="b"/>
              <a:pathLst>
                <a:path w="1831875" h="415811">
                  <a:moveTo>
                    <a:pt x="0" y="0"/>
                  </a:moveTo>
                  <a:lnTo>
                    <a:pt x="1831875" y="0"/>
                  </a:lnTo>
                  <a:lnTo>
                    <a:pt x="1831875" y="415811"/>
                  </a:lnTo>
                  <a:lnTo>
                    <a:pt x="0" y="415811"/>
                  </a:lnTo>
                  <a:close/>
                </a:path>
              </a:pathLst>
            </a:custGeom>
            <a:solidFill>
              <a:srgbClr val="D4D4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31875" cy="453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Areas for Optimization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68821" y="6114575"/>
            <a:ext cx="2961785" cy="1619727"/>
            <a:chOff x="0" y="-19049"/>
            <a:chExt cx="812800" cy="444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9AE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49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SoC Stabilization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53247" y="6114572"/>
            <a:ext cx="2961785" cy="1619727"/>
            <a:chOff x="0" y="-14493"/>
            <a:chExt cx="812800" cy="444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9AE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4493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Loss minimization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64207" y="6167383"/>
            <a:ext cx="2961785" cy="1619727"/>
            <a:chOff x="0" y="0"/>
            <a:chExt cx="812800" cy="444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9AE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Better Gear Shifting Strategy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4249714" y="5196963"/>
            <a:ext cx="0" cy="9704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>
            <a:off x="14734140" y="5196963"/>
            <a:ext cx="0" cy="9704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H="1">
            <a:off x="9345099" y="5196963"/>
            <a:ext cx="0" cy="9704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9345099" y="4512483"/>
            <a:ext cx="0" cy="6844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4249714" y="5196963"/>
            <a:ext cx="509538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9345099" y="5196963"/>
            <a:ext cx="53890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36905" y="1751330"/>
            <a:ext cx="770309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Model study, breakdown of key influencing factors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36905" y="971550"/>
            <a:ext cx="796726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Understand how the functionality 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36905" y="4023783"/>
            <a:ext cx="770309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Run WLTC cycles with different facslopes (-1/0/1)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36905" y="3244003"/>
            <a:ext cx="770309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Perform simulation over drive cycles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36905" y="6296237"/>
            <a:ext cx="770309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Very low/high SoC regions to be identified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36905" y="5516457"/>
            <a:ext cx="770309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Identify critical regions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36905" y="8568690"/>
            <a:ext cx="770309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Develop new function to maintain SoC in desired range (0,4 - 0,6)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36905" y="7788910"/>
            <a:ext cx="770309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Improve/Implement new functionality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374303"/>
            <a:ext cx="6635666" cy="181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7000" b="1" spc="14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SoC Stabilisation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8148308" y="1646220"/>
            <a:ext cx="0" cy="6994559"/>
          </a:xfrm>
          <a:prstGeom prst="line">
            <a:avLst/>
          </a:prstGeom>
          <a:ln w="95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1035" y="2278995"/>
            <a:ext cx="13765929" cy="7468017"/>
          </a:xfrm>
          <a:custGeom>
            <a:avLst/>
            <a:gdLst/>
            <a:ahLst/>
            <a:cxnLst/>
            <a:rect l="l" t="t" r="r" b="b"/>
            <a:pathLst>
              <a:path w="13765929" h="7468017">
                <a:moveTo>
                  <a:pt x="0" y="0"/>
                </a:moveTo>
                <a:lnTo>
                  <a:pt x="13765930" y="0"/>
                </a:lnTo>
                <a:lnTo>
                  <a:pt x="13765930" y="7468017"/>
                </a:lnTo>
                <a:lnTo>
                  <a:pt x="0" y="746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4723" y="619075"/>
            <a:ext cx="14898554" cy="157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1"/>
              </a:lnSpc>
            </a:pPr>
            <a:r>
              <a:rPr lang="en-US" sz="6101" b="1" dirty="0">
                <a:solidFill>
                  <a:srgbClr val="292929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Soc-Balance by varying Switch On Torque of 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1035" y="2193270"/>
            <a:ext cx="13765929" cy="7468017"/>
          </a:xfrm>
          <a:custGeom>
            <a:avLst/>
            <a:gdLst/>
            <a:ahLst/>
            <a:cxnLst/>
            <a:rect l="l" t="t" r="r" b="b"/>
            <a:pathLst>
              <a:path w="13765929" h="7468017">
                <a:moveTo>
                  <a:pt x="0" y="0"/>
                </a:moveTo>
                <a:lnTo>
                  <a:pt x="13765930" y="0"/>
                </a:lnTo>
                <a:lnTo>
                  <a:pt x="13765930" y="7468017"/>
                </a:lnTo>
                <a:lnTo>
                  <a:pt x="0" y="746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4723" y="619075"/>
            <a:ext cx="14898554" cy="157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1"/>
              </a:lnSpc>
            </a:pPr>
            <a:r>
              <a:rPr lang="en-US" sz="6101" b="1" dirty="0">
                <a:solidFill>
                  <a:srgbClr val="292929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Soc-Balance by varying Switch On Torque of 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3129608"/>
            <a:ext cx="14864641" cy="2948843"/>
          </a:xfrm>
          <a:custGeom>
            <a:avLst/>
            <a:gdLst/>
            <a:ahLst/>
            <a:cxnLst/>
            <a:rect l="l" t="t" r="r" b="b"/>
            <a:pathLst>
              <a:path w="14864641" h="5964758">
                <a:moveTo>
                  <a:pt x="0" y="0"/>
                </a:moveTo>
                <a:lnTo>
                  <a:pt x="14864641" y="0"/>
                </a:lnTo>
                <a:lnTo>
                  <a:pt x="14864641" y="5964759"/>
                </a:lnTo>
                <a:lnTo>
                  <a:pt x="0" y="5964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" r="-572" b="-3120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4723" y="619075"/>
            <a:ext cx="14898554" cy="157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1"/>
              </a:lnSpc>
            </a:pPr>
            <a:r>
              <a:rPr lang="en-US" sz="6101" b="1" dirty="0">
                <a:solidFill>
                  <a:srgbClr val="292929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Soc-Balance by varying Switch On Torque of 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2705101"/>
            <a:ext cx="7679766" cy="38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  <a:spcBef>
                <a:spcPct val="0"/>
              </a:spcBef>
            </a:pPr>
            <a:r>
              <a:rPr lang="en-US" sz="2267" b="1" dirty="0" err="1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facActivateSlope</a:t>
            </a:r>
            <a:r>
              <a:rPr lang="en-US" sz="2267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= 0 ; </a:t>
            </a:r>
            <a:r>
              <a:rPr lang="en-US" sz="2267" b="1" dirty="0" err="1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tqThreshold</a:t>
            </a:r>
            <a:r>
              <a:rPr lang="en-US" sz="2267" b="1" dirty="0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Ice On = 35-25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8137FF8-75AF-B6CB-7B3D-9D5512C815BF}"/>
              </a:ext>
            </a:extLst>
          </p:cNvPr>
          <p:cNvSpPr/>
          <p:nvPr/>
        </p:nvSpPr>
        <p:spPr>
          <a:xfrm>
            <a:off x="1447799" y="6719082"/>
            <a:ext cx="15145477" cy="2948843"/>
          </a:xfrm>
          <a:custGeom>
            <a:avLst/>
            <a:gdLst/>
            <a:ahLst/>
            <a:cxnLst/>
            <a:rect l="l" t="t" r="r" b="b"/>
            <a:pathLst>
              <a:path w="12803010" h="6716362">
                <a:moveTo>
                  <a:pt x="0" y="0"/>
                </a:moveTo>
                <a:lnTo>
                  <a:pt x="12803010" y="0"/>
                </a:lnTo>
                <a:lnTo>
                  <a:pt x="12803010" y="6716361"/>
                </a:lnTo>
                <a:lnTo>
                  <a:pt x="0" y="6716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44" b="-127763"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00D84B0B-09A7-AE64-9187-A7449DEA7A77}"/>
              </a:ext>
            </a:extLst>
          </p:cNvPr>
          <p:cNvSpPr txBox="1"/>
          <p:nvPr/>
        </p:nvSpPr>
        <p:spPr>
          <a:xfrm>
            <a:off x="762000" y="6328911"/>
            <a:ext cx="8136968" cy="3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174"/>
              </a:lnSpc>
              <a:spcBef>
                <a:spcPct val="0"/>
              </a:spcBef>
              <a:defRPr sz="2267" b="1">
                <a:solidFill>
                  <a:srgbClr val="292929"/>
                </a:solidFill>
                <a:latin typeface="Open Sans Bold"/>
                <a:ea typeface="Open Sans Bold"/>
                <a:cs typeface="Open Sans Bold"/>
              </a:defRPr>
            </a:lvl1pPr>
          </a:lstStyle>
          <a:p>
            <a:r>
              <a:rPr lang="en-US" dirty="0" err="1">
                <a:sym typeface="Open Sans Bold"/>
              </a:rPr>
              <a:t>facActivateSlope</a:t>
            </a:r>
            <a:r>
              <a:rPr lang="en-US" dirty="0">
                <a:sym typeface="Open Sans Bold"/>
              </a:rPr>
              <a:t> = +1 ; </a:t>
            </a:r>
            <a:r>
              <a:rPr lang="en-US" dirty="0" err="1">
                <a:sym typeface="Open Sans Bold"/>
              </a:rPr>
              <a:t>tqThreshold</a:t>
            </a:r>
            <a:r>
              <a:rPr lang="en-US" dirty="0">
                <a:sym typeface="Open Sans Bold"/>
              </a:rPr>
              <a:t> Ice On = 35-25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4468463-8977-973C-D15F-BEEA5C581B6B}"/>
              </a:ext>
            </a:extLst>
          </p:cNvPr>
          <p:cNvSpPr txBox="1"/>
          <p:nvPr/>
        </p:nvSpPr>
        <p:spPr>
          <a:xfrm>
            <a:off x="1448691" y="4152900"/>
            <a:ext cx="15390618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3975" lvl="1">
              <a:lnSpc>
                <a:spcPts val="3034"/>
              </a:lnSpc>
            </a:pP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After implementing our operating strategy, the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tqthreshold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ICE ON values changed to:</a:t>
            </a:r>
          </a:p>
          <a:p>
            <a:pPr marL="233975" lvl="1">
              <a:lnSpc>
                <a:spcPts val="3034"/>
              </a:lnSpc>
            </a:pPr>
            <a:endParaRPr lang="en-US" sz="28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6875" lvl="1" indent="-342900">
              <a:lnSpc>
                <a:spcPts val="3034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facActivateSlope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= -1 , 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tqThreshold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Ice On  =  70 - 65</a:t>
            </a:r>
          </a:p>
          <a:p>
            <a:pPr marL="576875" lvl="1" indent="-342900">
              <a:lnSpc>
                <a:spcPts val="3034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6875" lvl="1" indent="-342900">
              <a:lnSpc>
                <a:spcPts val="3034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facActivateSlope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=  0 ; 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tqThreshold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Ice On  =  35 - 25</a:t>
            </a:r>
          </a:p>
          <a:p>
            <a:pPr marL="576875" lvl="1" indent="-342900">
              <a:lnSpc>
                <a:spcPts val="3034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6875" lvl="1" indent="-342900">
              <a:lnSpc>
                <a:spcPts val="3034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facActivateSlope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= +1 ; </a:t>
            </a:r>
            <a:r>
              <a:rPr lang="en-US" sz="2800" dirty="0" err="1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tqThreshold</a:t>
            </a:r>
            <a:r>
              <a:rPr lang="en-US" sz="2800" dirty="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Ice On  =  45 - 40</a:t>
            </a:r>
          </a:p>
          <a:p>
            <a:pPr marL="576875" lvl="1" indent="-342900">
              <a:lnSpc>
                <a:spcPts val="3034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292929"/>
              </a:solidFill>
              <a:latin typeface="Open Sans Bold"/>
              <a:ea typeface="Open Sans Bold"/>
              <a:cs typeface="Open Sans Bold"/>
              <a:sym typeface="Open San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EAEF8CB-26B4-F630-DA06-250AA3C23571}"/>
              </a:ext>
            </a:extLst>
          </p:cNvPr>
          <p:cNvSpPr txBox="1"/>
          <p:nvPr/>
        </p:nvSpPr>
        <p:spPr>
          <a:xfrm>
            <a:off x="1694723" y="619075"/>
            <a:ext cx="14898554" cy="157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1"/>
              </a:lnSpc>
            </a:pPr>
            <a:r>
              <a:rPr lang="en-US" sz="6101" b="1" dirty="0">
                <a:solidFill>
                  <a:srgbClr val="292929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Soc-Balance by varying Switch On Torque of Ice</a:t>
            </a:r>
          </a:p>
        </p:txBody>
      </p:sp>
    </p:spTree>
    <p:extLst>
      <p:ext uri="{BB962C8B-B14F-4D97-AF65-F5344CB8AC3E}">
        <p14:creationId xmlns:p14="http://schemas.microsoft.com/office/powerpoint/2010/main" val="107451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1143</Words>
  <Application>Microsoft Office PowerPoint</Application>
  <PresentationFormat>Custom</PresentationFormat>
  <Paragraphs>148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Arial</vt:lpstr>
      <vt:lpstr>Open Sans</vt:lpstr>
      <vt:lpstr>Canva Sans</vt:lpstr>
      <vt:lpstr>Poppins Medium Bold</vt:lpstr>
      <vt:lpstr>Poppins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Powertrain Seminar</dc:title>
  <cp:lastModifiedBy>Raj Srivastava</cp:lastModifiedBy>
  <cp:revision>16</cp:revision>
  <dcterms:created xsi:type="dcterms:W3CDTF">2006-08-16T00:00:00Z</dcterms:created>
  <dcterms:modified xsi:type="dcterms:W3CDTF">2025-06-24T19:58:37Z</dcterms:modified>
  <dc:identifier>DAGq1JQpX_w</dc:identifier>
</cp:coreProperties>
</file>